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unknown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60" r:id="rId1"/>
    <p:sldMasterId id="2147483694" r:id="rId2"/>
  </p:sldMasterIdLst>
  <p:notesMasterIdLst>
    <p:notesMasterId r:id="rId14"/>
  </p:notesMasterIdLst>
  <p:handoutMasterIdLst>
    <p:handoutMasterId r:id="rId15"/>
  </p:handoutMasterIdLst>
  <p:sldIdLst>
    <p:sldId id="256" r:id="rId3"/>
    <p:sldId id="277" r:id="rId4"/>
    <p:sldId id="286" r:id="rId5"/>
    <p:sldId id="293" r:id="rId6"/>
    <p:sldId id="289" r:id="rId7"/>
    <p:sldId id="290" r:id="rId8"/>
    <p:sldId id="292" r:id="rId9"/>
    <p:sldId id="285" r:id="rId10"/>
    <p:sldId id="287" r:id="rId11"/>
    <p:sldId id="288" r:id="rId12"/>
    <p:sldId id="291" r:id="rId13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5" autoAdjust="0"/>
    <p:restoredTop sz="94689" autoAdjust="0"/>
  </p:normalViewPr>
  <p:slideViewPr>
    <p:cSldViewPr snapToGrid="0" snapToObjects="1">
      <p:cViewPr varScale="1">
        <p:scale>
          <a:sx n="103" d="100"/>
          <a:sy n="103" d="100"/>
        </p:scale>
        <p:origin x="-1472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9C3557-0921-7F44-9C2C-6E28A2501D16}" type="datetimeFigureOut">
              <a:rPr lang="en-US" smtClean="0"/>
              <a:t>2/7/17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99EA12-34A4-914C-AF75-A7D8D955B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027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2.jp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98614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FIRS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05734" y="629721"/>
            <a:ext cx="8958887" cy="59393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163063" y="0"/>
            <a:ext cx="7312349" cy="489838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2817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FIRST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1163063" y="0"/>
            <a:ext cx="7312349" cy="489838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328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735" y="617987"/>
            <a:ext cx="4523880" cy="59393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Content Placeholder 2"/>
          <p:cNvSpPr>
            <a:spLocks noGrp="1"/>
          </p:cNvSpPr>
          <p:nvPr>
            <p:ph idx="13"/>
          </p:nvPr>
        </p:nvSpPr>
        <p:spPr>
          <a:xfrm>
            <a:off x="4629615" y="617987"/>
            <a:ext cx="4383793" cy="59393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36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735" y="3471887"/>
            <a:ext cx="8958890" cy="30854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05736" y="628650"/>
            <a:ext cx="8958890" cy="2843238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713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13093" y="1347562"/>
            <a:ext cx="8851392" cy="1005840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6" name="Text Placeholder 4"/>
          <p:cNvSpPr>
            <a:spLocks noGrp="1"/>
          </p:cNvSpPr>
          <p:nvPr>
            <p:ph idx="1"/>
          </p:nvPr>
        </p:nvSpPr>
        <p:spPr>
          <a:xfrm>
            <a:off x="183306" y="2405778"/>
            <a:ext cx="8503494" cy="3772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863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3063" y="0"/>
            <a:ext cx="7312349" cy="489838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734" y="629721"/>
            <a:ext cx="8958887" cy="59393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8" name="Rectangle 7"/>
          <p:cNvSpPr/>
          <p:nvPr/>
        </p:nvSpPr>
        <p:spPr>
          <a:xfrm>
            <a:off x="0" y="6695604"/>
            <a:ext cx="8644679" cy="1726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1"/>
            <a:endParaRPr kern="1200">
              <a:solidFill>
                <a:prstClr val="white"/>
              </a:solidFill>
              <a:latin typeface="Times New Roman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8353477" y="6591910"/>
            <a:ext cx="646693" cy="307777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 hangingPunct="1"/>
            <a:fld id="{6B30A456-4635-334D-A415-3BCE94D01BB8}" type="slidenum">
              <a:rPr lang="en-US" sz="1400" kern="120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+mn-ea"/>
                <a:cs typeface="+mn-cs"/>
              </a:rPr>
              <a:pPr algn="r" hangingPunct="1"/>
              <a:t>‹#›</a:t>
            </a:fld>
            <a:endParaRPr lang="en-US" sz="1400" kern="1200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ea typeface="+mn-ea"/>
              <a:cs typeface="+mn-cs"/>
            </a:endParaRPr>
          </a:p>
        </p:txBody>
      </p:sp>
      <p:pic>
        <p:nvPicPr>
          <p:cNvPr id="7" name="Picture 6" descr="icon_wfirst_logo.png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4" b="1604"/>
          <a:stretch/>
        </p:blipFill>
        <p:spPr>
          <a:xfrm>
            <a:off x="10409" y="0"/>
            <a:ext cx="1152654" cy="542746"/>
          </a:xfrm>
          <a:prstGeom prst="rect">
            <a:avLst/>
          </a:prstGeom>
        </p:spPr>
      </p:pic>
      <p:pic>
        <p:nvPicPr>
          <p:cNvPr id="10" name="Picture 9" descr="256357main_Symbols1-xltn.jp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0986" y="19390"/>
            <a:ext cx="643014" cy="48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373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93" r:id="rId2"/>
    <p:sldLayoutId id="2147483665" r:id="rId3"/>
    <p:sldLayoutId id="2147483667" r:id="rId4"/>
  </p:sldLayoutIdLst>
  <p:hf sldNum="0" hdr="0" ftr="0" dt="0"/>
  <p:txStyles>
    <p:titleStyle>
      <a:lvl1pPr marL="0" indent="0" algn="l" defTabSz="914400" rtl="0" eaLnBrk="1" latinLnBrk="0" hangingPunct="1">
        <a:spcBef>
          <a:spcPct val="0"/>
        </a:spcBef>
        <a:buNone/>
        <a:defRPr sz="2800" b="0" i="0" kern="1200">
          <a:solidFill>
            <a:schemeClr val="bg1"/>
          </a:solidFill>
          <a:latin typeface="Times New Roman"/>
          <a:ea typeface="小塚明朝 Pro H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500"/>
        </a:spcBef>
        <a:spcAft>
          <a:spcPts val="0"/>
        </a:spcAft>
        <a:buClr>
          <a:srgbClr val="800000"/>
        </a:buClr>
        <a:buSzPct val="80000"/>
        <a:buFont typeface="Wingdings 2" pitchFamily="18" charset="2"/>
        <a:buChar char=""/>
        <a:tabLst>
          <a:tab pos="398463" algn="l"/>
        </a:tabLst>
        <a:defRPr sz="28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1pPr>
      <a:lvl2pPr marL="692150" indent="-407988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2pPr>
      <a:lvl3pPr marL="914400" indent="-384175" algn="l" defTabSz="914400" rtl="0" eaLnBrk="1" latinLnBrk="0" hangingPunct="1">
        <a:spcBef>
          <a:spcPts val="500"/>
        </a:spcBef>
        <a:buClr>
          <a:srgbClr val="800000"/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3pPr>
      <a:lvl4pPr marL="1139825" indent="-363538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4pPr>
      <a:lvl5pPr marL="1423988" indent="-392113" algn="l" defTabSz="914400" rtl="0" eaLnBrk="1" latinLnBrk="0" hangingPunct="1">
        <a:spcBef>
          <a:spcPts val="500"/>
        </a:spcBef>
        <a:buClr>
          <a:srgbClr val="800000"/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093" y="1347562"/>
            <a:ext cx="8851392" cy="1005840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8" name="Rectangle 7"/>
          <p:cNvSpPr/>
          <p:nvPr/>
        </p:nvSpPr>
        <p:spPr>
          <a:xfrm>
            <a:off x="0" y="6695604"/>
            <a:ext cx="8644679" cy="1726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1"/>
            <a:endParaRPr kern="1200">
              <a:solidFill>
                <a:prstClr val="white"/>
              </a:solidFill>
              <a:latin typeface="Times New Roman"/>
            </a:endParaRPr>
          </a:p>
        </p:txBody>
      </p:sp>
      <p:pic>
        <p:nvPicPr>
          <p:cNvPr id="7" name="Picture 6" descr="icon_wfirst_logo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4" b="1604"/>
          <a:stretch/>
        </p:blipFill>
        <p:spPr>
          <a:xfrm>
            <a:off x="10409" y="-1"/>
            <a:ext cx="2778454" cy="1308281"/>
          </a:xfrm>
          <a:prstGeom prst="rect">
            <a:avLst/>
          </a:prstGeom>
        </p:spPr>
      </p:pic>
      <p:pic>
        <p:nvPicPr>
          <p:cNvPr id="10" name="Picture 9" descr="256357main_Symbols1-xltn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534" y="19390"/>
            <a:ext cx="1713466" cy="128889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83306" y="2405778"/>
            <a:ext cx="8503494" cy="3772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91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hf sldNum="0" hdr="0" ftr="0" dt="0"/>
  <p:txStyles>
    <p:titleStyle>
      <a:lvl1pPr marL="0" indent="0" algn="l" defTabSz="914400" rtl="0" eaLnBrk="1" latinLnBrk="0" hangingPunct="1">
        <a:spcBef>
          <a:spcPct val="0"/>
        </a:spcBef>
        <a:buNone/>
        <a:defRPr sz="3600" b="0" i="0" kern="1200">
          <a:solidFill>
            <a:schemeClr val="bg1"/>
          </a:solidFill>
          <a:latin typeface="Times New Roman"/>
          <a:ea typeface="小塚明朝 Pro H"/>
          <a:cs typeface="+mj-cs"/>
        </a:defRPr>
      </a:lvl1pPr>
    </p:titleStyle>
    <p:bodyStyle>
      <a:lvl1pPr marL="0" indent="0" algn="l" defTabSz="914400" rtl="0" eaLnBrk="1" latinLnBrk="0" hangingPunct="1">
        <a:spcBef>
          <a:spcPts val="500"/>
        </a:spcBef>
        <a:buClr>
          <a:srgbClr val="800000"/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1pPr>
      <a:lvl2pPr marL="0" indent="0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2pPr>
      <a:lvl3pPr marL="0" indent="0" algn="l" defTabSz="914400" rtl="0" eaLnBrk="1" latinLnBrk="0" hangingPunct="1">
        <a:spcBef>
          <a:spcPts val="500"/>
        </a:spcBef>
        <a:buClr>
          <a:srgbClr val="800000"/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3pPr>
      <a:lvl4pPr marL="0" indent="0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4pPr>
      <a:lvl5pPr marL="0" indent="0" algn="l" defTabSz="914400" rtl="0" eaLnBrk="1" latinLnBrk="0" hangingPunct="1">
        <a:spcBef>
          <a:spcPts val="500"/>
        </a:spcBef>
        <a:buClr>
          <a:srgbClr val="800000"/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4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8.jpeg"/><Relationship Id="rId5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Relationship Id="rId3" Type="http://schemas.microsoft.com/office/2007/relationships/hdphoto" Target="../media/hdphoto4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/>
          </p:cNvSpPr>
          <p:nvPr>
            <p:ph type="title"/>
          </p:nvPr>
        </p:nvSpPr>
        <p:spPr>
          <a:xfrm>
            <a:off x="120065" y="2733549"/>
            <a:ext cx="8851392" cy="1251011"/>
          </a:xfrm>
          <a:prstGeom prst="rect">
            <a:avLst/>
          </a:prstGeom>
        </p:spPr>
        <p:txBody>
          <a:bodyPr/>
          <a:lstStyle/>
          <a:p>
            <a:pPr algn="ctr" defTabSz="347472">
              <a:defRPr sz="2964"/>
            </a:pPr>
            <a:r>
              <a:rPr lang="en-US" dirty="0" smtClean="0"/>
              <a:t>CGI simulated scenes</a:t>
            </a:r>
            <a:endParaRPr dirty="0"/>
          </a:p>
        </p:txBody>
      </p:sp>
      <p:sp>
        <p:nvSpPr>
          <p:cNvPr id="7" name="Content Placeholder 1"/>
          <p:cNvSpPr>
            <a:spLocks noGrp="1"/>
          </p:cNvSpPr>
          <p:nvPr>
            <p:ph idx="1"/>
          </p:nvPr>
        </p:nvSpPr>
        <p:spPr>
          <a:xfrm>
            <a:off x="269615" y="4244975"/>
            <a:ext cx="8503494" cy="1981318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Maxime Rizzo, </a:t>
            </a:r>
            <a:r>
              <a:rPr lang="en-US" dirty="0" smtClean="0"/>
              <a:t>Neil Zimmerman, Aki </a:t>
            </a:r>
            <a:r>
              <a:rPr lang="en-US" dirty="0" err="1" smtClean="0"/>
              <a:t>Roberge</a:t>
            </a:r>
            <a:r>
              <a:rPr lang="en-US" dirty="0" smtClean="0"/>
              <a:t> (NASA GSFC)</a:t>
            </a:r>
          </a:p>
          <a:p>
            <a:pPr algn="ctr"/>
            <a:r>
              <a:rPr lang="en-US" dirty="0" smtClean="0"/>
              <a:t>Ewan </a:t>
            </a:r>
            <a:r>
              <a:rPr lang="en-US" dirty="0"/>
              <a:t>Douglas (MIT/</a:t>
            </a:r>
            <a:r>
              <a:rPr lang="en-US" dirty="0" err="1"/>
              <a:t>Cahoy</a:t>
            </a:r>
            <a:r>
              <a:rPr lang="en-US" dirty="0"/>
              <a:t> Lab</a:t>
            </a:r>
            <a:r>
              <a:rPr lang="en-US" dirty="0" smtClean="0"/>
              <a:t>)</a:t>
            </a:r>
          </a:p>
          <a:p>
            <a:pPr algn="ctr"/>
            <a:r>
              <a:rPr lang="en-US" dirty="0" smtClean="0"/>
              <a:t>Laurent </a:t>
            </a:r>
            <a:r>
              <a:rPr lang="en-US" dirty="0" err="1" smtClean="0"/>
              <a:t>Pueyo</a:t>
            </a:r>
            <a:r>
              <a:rPr lang="en-US" dirty="0" smtClean="0"/>
              <a:t> (</a:t>
            </a:r>
            <a:r>
              <a:rPr lang="en-US" dirty="0" err="1" smtClean="0"/>
              <a:t>STScI</a:t>
            </a:r>
            <a:r>
              <a:rPr lang="en-US" dirty="0" smtClean="0"/>
              <a:t>)</a:t>
            </a:r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Assume the detector pixel is lambda/2D @ 661nm</a:t>
            </a:r>
          </a:p>
          <a:p>
            <a:r>
              <a:rPr lang="en-US" dirty="0" smtClean="0"/>
              <a:t>Assume an efficiency factor at the CGI entrance from J. </a:t>
            </a:r>
            <a:r>
              <a:rPr lang="en-US" dirty="0" err="1" smtClean="0"/>
              <a:t>Krist</a:t>
            </a:r>
            <a:endParaRPr lang="en-US" dirty="0" smtClean="0"/>
          </a:p>
          <a:p>
            <a:r>
              <a:rPr lang="en-US" dirty="0" err="1" smtClean="0"/>
              <a:t>webbpsf</a:t>
            </a:r>
            <a:r>
              <a:rPr lang="en-US" dirty="0" smtClean="0"/>
              <a:t> simulates CGI efficiency</a:t>
            </a:r>
          </a:p>
          <a:p>
            <a:r>
              <a:rPr lang="en-US" dirty="0" smtClean="0"/>
              <a:t>Observed 6, 3 and 3 hours in F661, F721, F883</a:t>
            </a:r>
          </a:p>
          <a:p>
            <a:r>
              <a:rPr lang="en-US" dirty="0" smtClean="0"/>
              <a:t>Divide </a:t>
            </a:r>
            <a:r>
              <a:rPr lang="en-US" dirty="0"/>
              <a:t>exposure time into 100 s </a:t>
            </a:r>
            <a:r>
              <a:rPr lang="en-US" dirty="0" smtClean="0"/>
              <a:t>exposures</a:t>
            </a:r>
          </a:p>
          <a:p>
            <a:r>
              <a:rPr lang="en-US" dirty="0" smtClean="0"/>
              <a:t>Assume only Poisson noise on the observed scene, no noise on the ‘library PSF’</a:t>
            </a:r>
          </a:p>
          <a:p>
            <a:r>
              <a:rPr lang="en-US" dirty="0" smtClean="0"/>
              <a:t>Assume QE, dark current, CIC, read noise from Harding et al. 2016 paper</a:t>
            </a:r>
          </a:p>
          <a:p>
            <a:r>
              <a:rPr lang="en-US" dirty="0" smtClean="0"/>
              <a:t>No photon counting mode, EM-noise, or traps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Detector sampling and noise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86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Varying high-order WFE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386" y="1297631"/>
            <a:ext cx="4396614" cy="440369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704316" y="903780"/>
            <a:ext cx="762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25pm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25103"/>
            <a:ext cx="4681216" cy="440369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29212" y="955771"/>
            <a:ext cx="762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10pm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2680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12" y="1101732"/>
            <a:ext cx="4642011" cy="4491662"/>
          </a:xfrm>
          <a:prstGeom prst="rect">
            <a:avLst/>
          </a:prstGeom>
          <a:ln>
            <a:solidFill>
              <a:srgbClr val="FFFFFF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158" y="1262009"/>
            <a:ext cx="4642011" cy="4491662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CGI simulated scenes: “Haystacks”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7758" y="1442492"/>
            <a:ext cx="4642011" cy="4491662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8" name="Content Placeholder 1"/>
          <p:cNvSpPr>
            <a:spLocks noGrp="1"/>
          </p:cNvSpPr>
          <p:nvPr>
            <p:ph idx="1"/>
          </p:nvPr>
        </p:nvSpPr>
        <p:spPr>
          <a:xfrm>
            <a:off x="5280123" y="1442492"/>
            <a:ext cx="3932452" cy="4002955"/>
          </a:xfrm>
        </p:spPr>
        <p:txBody>
          <a:bodyPr>
            <a:normAutofit/>
          </a:bodyPr>
          <a:lstStyle/>
          <a:p>
            <a:r>
              <a:rPr lang="en-US" dirty="0" smtClean="0"/>
              <a:t>Sun-like star at 3pc</a:t>
            </a:r>
          </a:p>
          <a:p>
            <a:r>
              <a:rPr lang="en-US" dirty="0" smtClean="0"/>
              <a:t>Jupiter-size companion at 2AU</a:t>
            </a:r>
          </a:p>
          <a:p>
            <a:r>
              <a:rPr lang="en-US" dirty="0" smtClean="0"/>
              <a:t>Dust distribution from C. Stark, 10 </a:t>
            </a:r>
            <a:r>
              <a:rPr lang="en-US" dirty="0" err="1" smtClean="0"/>
              <a:t>zodis</a:t>
            </a:r>
            <a:endParaRPr lang="en-US" dirty="0" smtClean="0"/>
          </a:p>
          <a:p>
            <a:r>
              <a:rPr lang="en-US" dirty="0" smtClean="0"/>
              <a:t>One slice for each filter</a:t>
            </a:r>
          </a:p>
        </p:txBody>
      </p:sp>
    </p:spTree>
    <p:extLst>
      <p:ext uri="{BB962C8B-B14F-4D97-AF65-F5344CB8AC3E}">
        <p14:creationId xmlns:p14="http://schemas.microsoft.com/office/powerpoint/2010/main" val="978588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WFIRST bands</a:t>
            </a:r>
            <a:endParaRPr lang="en-US" dirty="0"/>
          </a:p>
        </p:txBody>
      </p:sp>
      <p:pic>
        <p:nvPicPr>
          <p:cNvPr id="5" name="Picture 4" descr="spectra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469" y="1318173"/>
            <a:ext cx="6867248" cy="457816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17183" y="2219218"/>
            <a:ext cx="710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F661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72584" y="3587245"/>
            <a:ext cx="710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F721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16167" y="4663290"/>
            <a:ext cx="7108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F883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965809" y="6110388"/>
            <a:ext cx="29625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latin typeface="+mn-lt"/>
              </a:rPr>
              <a:t>Spectrum from </a:t>
            </a:r>
            <a:r>
              <a:rPr lang="en-US" dirty="0" err="1" smtClean="0">
                <a:latin typeface="+mn-lt"/>
              </a:rPr>
              <a:t>Cahoy</a:t>
            </a:r>
            <a:r>
              <a:rPr lang="en-US" dirty="0" smtClean="0">
                <a:latin typeface="+mn-lt"/>
              </a:rPr>
              <a:t>+ 2010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202522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CGI WFE simulations</a:t>
            </a:r>
            <a:endParaRPr lang="en-US" dirty="0"/>
          </a:p>
        </p:txBody>
      </p:sp>
      <p:pic>
        <p:nvPicPr>
          <p:cNvPr id="4" name="psf_wfe_time_serie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9657" y="489839"/>
            <a:ext cx="6118500" cy="611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244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Varying high-order WFE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90455" y="1311738"/>
            <a:ext cx="4453545" cy="444358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64105" y="928299"/>
            <a:ext cx="890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100pm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3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1325103"/>
            <a:ext cx="4681216" cy="440369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029212" y="955771"/>
            <a:ext cx="762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10pm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625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05734" y="895136"/>
            <a:ext cx="8958887" cy="5155995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Model all WFIRST bands</a:t>
            </a:r>
          </a:p>
          <a:p>
            <a:endParaRPr lang="en-US" dirty="0" smtClean="0"/>
          </a:p>
          <a:p>
            <a:r>
              <a:rPr lang="en-US" dirty="0" smtClean="0"/>
              <a:t>Unit testing</a:t>
            </a:r>
          </a:p>
          <a:p>
            <a:endParaRPr lang="en-US" dirty="0" smtClean="0"/>
          </a:p>
          <a:p>
            <a:r>
              <a:rPr lang="en-US" dirty="0" err="1" smtClean="0"/>
              <a:t>EM+Traps</a:t>
            </a:r>
            <a:r>
              <a:rPr lang="en-US" dirty="0" smtClean="0"/>
              <a:t> detector model</a:t>
            </a:r>
          </a:p>
          <a:p>
            <a:endParaRPr lang="en-US" dirty="0" smtClean="0"/>
          </a:p>
          <a:p>
            <a:r>
              <a:rPr lang="en-US" dirty="0" smtClean="0"/>
              <a:t>Incorporate with IFS simulator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Staged sharing with the community</a:t>
            </a:r>
          </a:p>
          <a:p>
            <a:pPr lvl="1"/>
            <a:r>
              <a:rPr lang="en-US" dirty="0" smtClean="0"/>
              <a:t>Soon: source code and example notebooks</a:t>
            </a:r>
          </a:p>
          <a:p>
            <a:pPr lvl="1"/>
            <a:r>
              <a:rPr lang="en-US" dirty="0" smtClean="0"/>
              <a:t>Later: web-based tool where users can update a model scene and get back a simulated image (similar to WFI tool STIPS*)?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3901" y="6199742"/>
            <a:ext cx="36367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*</a:t>
            </a:r>
            <a:r>
              <a:rPr lang="en-US" sz="1400" dirty="0" smtClean="0"/>
              <a:t>http</a:t>
            </a:r>
            <a:r>
              <a:rPr lang="en-US" sz="1400" dirty="0"/>
              <a:t>://</a:t>
            </a:r>
            <a:r>
              <a:rPr lang="en-US" sz="1400" dirty="0" err="1"/>
              <a:t>www.stsci.edu</a:t>
            </a:r>
            <a:r>
              <a:rPr lang="en-US" sz="1400" dirty="0"/>
              <a:t>/</a:t>
            </a:r>
            <a:r>
              <a:rPr lang="en-US" sz="1400" dirty="0" err="1"/>
              <a:t>wfirst</a:t>
            </a:r>
            <a:r>
              <a:rPr lang="en-US" sz="1400" dirty="0"/>
              <a:t>/software/STIPS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99353" y="705996"/>
            <a:ext cx="3557176" cy="3552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796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 slides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694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Shaped pupil “disk mode”</a:t>
            </a:r>
          </a:p>
          <a:p>
            <a:pPr lvl="1"/>
            <a:r>
              <a:rPr lang="en-US" dirty="0" smtClean="0"/>
              <a:t>6-&gt;20 lambda/D</a:t>
            </a:r>
          </a:p>
          <a:p>
            <a:r>
              <a:rPr lang="en-US" dirty="0" smtClean="0"/>
              <a:t>Using </a:t>
            </a:r>
            <a:r>
              <a:rPr lang="en-US" dirty="0" err="1" smtClean="0"/>
              <a:t>webbpsf</a:t>
            </a:r>
            <a:r>
              <a:rPr lang="en-US" dirty="0" smtClean="0"/>
              <a:t>/POPPY</a:t>
            </a:r>
          </a:p>
          <a:p>
            <a:r>
              <a:rPr lang="en-US" dirty="0" smtClean="0"/>
              <a:t>Created a look-up table of off-axis PSFs for every sampling element for each filter (~10GB total)</a:t>
            </a:r>
          </a:p>
          <a:p>
            <a:pPr lvl="1"/>
            <a:r>
              <a:rPr lang="en-US" dirty="0" smtClean="0"/>
              <a:t>Used lambda/4D @ 661nm as spatial sampling element</a:t>
            </a:r>
          </a:p>
          <a:p>
            <a:r>
              <a:rPr lang="en-US" dirty="0" smtClean="0"/>
              <a:t>For any input field, bin to correct spatial sampling and multiply each pixel by corresponding off-axis PSF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Coronagraph 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137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Generated 100 realizations of OPD </a:t>
            </a:r>
            <a:r>
              <a:rPr lang="en-US" dirty="0" err="1"/>
              <a:t>wavefront</a:t>
            </a:r>
            <a:r>
              <a:rPr lang="en-US" dirty="0"/>
              <a:t> </a:t>
            </a:r>
            <a:r>
              <a:rPr lang="en-US" dirty="0" smtClean="0"/>
              <a:t>error</a:t>
            </a:r>
          </a:p>
          <a:p>
            <a:pPr lvl="1"/>
            <a:r>
              <a:rPr lang="en-US" dirty="0" smtClean="0"/>
              <a:t>Both low-order and high order</a:t>
            </a:r>
          </a:p>
          <a:p>
            <a:pPr lvl="1"/>
            <a:r>
              <a:rPr lang="en-US" dirty="0" smtClean="0"/>
              <a:t>High-order WFE are scalable</a:t>
            </a:r>
            <a:endParaRPr lang="en-US" dirty="0"/>
          </a:p>
          <a:p>
            <a:r>
              <a:rPr lang="en-US" dirty="0"/>
              <a:t>Averaged the first 50 realizations to generate a ‘library PSF</a:t>
            </a:r>
            <a:r>
              <a:rPr lang="en-US" dirty="0" smtClean="0"/>
              <a:t>’</a:t>
            </a:r>
          </a:p>
          <a:p>
            <a:r>
              <a:rPr lang="en-US" dirty="0"/>
              <a:t>Averaged the last 50 to generate the ‘observed’ </a:t>
            </a:r>
            <a:r>
              <a:rPr lang="en-US" dirty="0" smtClean="0"/>
              <a:t>star, add to the scene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OPD errors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139496"/>
      </p:ext>
    </p:extLst>
  </p:cSld>
  <p:clrMapOvr>
    <a:masterClrMapping/>
  </p:clrMapOvr>
</p:sld>
</file>

<file path=ppt/theme/theme1.xml><?xml version="1.0" encoding="utf-8"?>
<a:theme xmlns:a="http://schemas.openxmlformats.org/drawingml/2006/main" name="WFIRST Template">
  <a:themeElements>
    <a:clrScheme name="Custom 5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FFB712"/>
      </a:accent1>
      <a:accent2>
        <a:srgbClr val="F27810"/>
      </a:accent2>
      <a:accent3>
        <a:srgbClr val="E4C402"/>
      </a:accent3>
      <a:accent4>
        <a:srgbClr val="7DC1EF"/>
      </a:accent4>
      <a:accent5>
        <a:srgbClr val="21449B"/>
      </a:accent5>
      <a:accent6>
        <a:srgbClr val="E67A1F"/>
      </a:accent6>
      <a:hlink>
        <a:srgbClr val="8DA440"/>
      </a:hlink>
      <a:folHlink>
        <a:srgbClr val="4C4F3F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itle WFIRST">
  <a:themeElements>
    <a:clrScheme name="Custom 5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FFB712"/>
      </a:accent1>
      <a:accent2>
        <a:srgbClr val="F27810"/>
      </a:accent2>
      <a:accent3>
        <a:srgbClr val="E4C402"/>
      </a:accent3>
      <a:accent4>
        <a:srgbClr val="7DC1EF"/>
      </a:accent4>
      <a:accent5>
        <a:srgbClr val="21449B"/>
      </a:accent5>
      <a:accent6>
        <a:srgbClr val="E67A1F"/>
      </a:accent6>
      <a:hlink>
        <a:srgbClr val="8DA440"/>
      </a:hlink>
      <a:folHlink>
        <a:srgbClr val="4C4F3F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5578</TotalTime>
  <Words>376</Words>
  <Application>Microsoft Macintosh PowerPoint</Application>
  <PresentationFormat>On-screen Show (4:3)</PresentationFormat>
  <Paragraphs>58</Paragraphs>
  <Slides>11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WFIRST Template</vt:lpstr>
      <vt:lpstr>Title WFIRST</vt:lpstr>
      <vt:lpstr>CGI simulated scenes</vt:lpstr>
      <vt:lpstr>CGI simulated scenes: “Haystacks”</vt:lpstr>
      <vt:lpstr>WFIRST bands</vt:lpstr>
      <vt:lpstr>CGI WFE simulations</vt:lpstr>
      <vt:lpstr>Varying high-order WFE</vt:lpstr>
      <vt:lpstr>Next steps</vt:lpstr>
      <vt:lpstr>Backup slides</vt:lpstr>
      <vt:lpstr>Coronagraph model</vt:lpstr>
      <vt:lpstr>OPD errors</vt:lpstr>
      <vt:lpstr>Detector sampling and noise</vt:lpstr>
      <vt:lpstr>Varying high-order WFE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CRISPY Coronagraph Rapid Imaging Spectrograph in Python</dc:title>
  <cp:lastModifiedBy>Maxime J. Rizzo</cp:lastModifiedBy>
  <cp:revision>88</cp:revision>
  <dcterms:modified xsi:type="dcterms:W3CDTF">2017-02-10T18:49:01Z</dcterms:modified>
</cp:coreProperties>
</file>